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75" r:id="rId5"/>
    <p:sldId id="277" r:id="rId6"/>
    <p:sldId id="279" r:id="rId7"/>
    <p:sldId id="281" r:id="rId8"/>
    <p:sldId id="282" r:id="rId9"/>
    <p:sldId id="272" r:id="rId10"/>
    <p:sldId id="259" r:id="rId11"/>
    <p:sldId id="260" r:id="rId12"/>
    <p:sldId id="261" r:id="rId13"/>
    <p:sldId id="262" r:id="rId14"/>
    <p:sldId id="263" r:id="rId15"/>
    <p:sldId id="264" r:id="rId16"/>
    <p:sldId id="265" r:id="rId17"/>
    <p:sldId id="266" r:id="rId18"/>
    <p:sldId id="283" r:id="rId19"/>
    <p:sldId id="284" r:id="rId20"/>
    <p:sldId id="28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40" d="100"/>
          <a:sy n="40" d="100"/>
        </p:scale>
        <p:origin x="61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8774000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73100" y="2870200"/>
            <a:ext cx="23050500" cy="4559300"/>
          </a:xfrm>
          <a:prstGeom prst="rect">
            <a:avLst/>
          </a:prstGeom>
        </p:spPr>
        <p:txBody>
          <a:bodyPr anchor="b"/>
          <a:lstStyle/>
          <a:p>
            <a:r>
              <a:t>Title Text</a:t>
            </a:r>
          </a:p>
        </p:txBody>
      </p:sp>
      <p:sp>
        <p:nvSpPr>
          <p:cNvPr id="12" name="Body Level One…"/>
          <p:cNvSpPr txBox="1">
            <a:spLocks noGrp="1"/>
          </p:cNvSpPr>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4280774" y="-1688429"/>
            <a:ext cx="15829857" cy="1184910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728200"/>
            <a:ext cx="19621500" cy="1803400"/>
          </a:xfrm>
          <a:prstGeom prst="rect">
            <a:avLst/>
          </a:prstGeom>
        </p:spPr>
        <p:txBody>
          <a:bodyPr/>
          <a:lstStyle/>
          <a:p>
            <a:r>
              <a:t>Title Text</a:t>
            </a:r>
          </a:p>
        </p:txBody>
      </p:sp>
      <p:sp>
        <p:nvSpPr>
          <p:cNvPr id="22" name="Body Level One…"/>
          <p:cNvSpPr txBox="1">
            <a:spLocks noGrp="1"/>
          </p:cNvSpPr>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73100" y="4572000"/>
            <a:ext cx="23050500" cy="45593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10590462" y="1511300"/>
            <a:ext cx="13644824" cy="1212873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73100" y="1435100"/>
            <a:ext cx="11049000" cy="5461000"/>
          </a:xfrm>
          <a:prstGeom prst="rect">
            <a:avLst/>
          </a:prstGeom>
        </p:spPr>
        <p:txBody>
          <a:bodyPr anchor="b"/>
          <a:lstStyle/>
          <a:p>
            <a:r>
              <a:t>Title Text</a:t>
            </a:r>
          </a:p>
        </p:txBody>
      </p:sp>
      <p:sp>
        <p:nvSpPr>
          <p:cNvPr id="40" name="Body Level One…"/>
          <p:cNvSpPr txBox="1">
            <a:spLocks noGrp="1"/>
          </p:cNvSpPr>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1814854" y="3230211"/>
            <a:ext cx="11753235" cy="1044731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73100" y="3835400"/>
            <a:ext cx="11049000" cy="8864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2-033_1302x975.jpeg"/>
          <p:cNvSpPr>
            <a:spLocks noGrp="1"/>
          </p:cNvSpPr>
          <p:nvPr>
            <p:ph type="pic" sz="half" idx="21"/>
          </p:nvPr>
        </p:nvSpPr>
        <p:spPr>
          <a:xfrm>
            <a:off x="12407900" y="5715000"/>
            <a:ext cx="11023600" cy="8255000"/>
          </a:xfrm>
          <a:prstGeom prst="rect">
            <a:avLst/>
          </a:prstGeom>
        </p:spPr>
        <p:txBody>
          <a:bodyPr lIns="91439" tIns="45719" rIns="91439" bIns="45719" anchor="t">
            <a:noAutofit/>
          </a:bodyPr>
          <a:lstStyle/>
          <a:p>
            <a:endParaRPr/>
          </a:p>
        </p:txBody>
      </p:sp>
      <p:sp>
        <p:nvSpPr>
          <p:cNvPr id="84" name="Image"/>
          <p:cNvSpPr>
            <a:spLocks noGrp="1"/>
          </p:cNvSpPr>
          <p:nvPr>
            <p:ph type="pic" sz="half" idx="22"/>
          </p:nvPr>
        </p:nvSpPr>
        <p:spPr>
          <a:xfrm>
            <a:off x="12420600" y="-673100"/>
            <a:ext cx="11023600" cy="8255000"/>
          </a:xfrm>
          <a:prstGeom prst="rect">
            <a:avLst/>
          </a:prstGeom>
        </p:spPr>
        <p:txBody>
          <a:bodyPr lIns="91439" tIns="45719" rIns="91439" bIns="45719" anchor="t">
            <a:noAutofit/>
          </a:bodyPr>
          <a:lstStyle/>
          <a:p>
            <a:endParaRPr/>
          </a:p>
        </p:txBody>
      </p:sp>
      <p:sp>
        <p:nvSpPr>
          <p:cNvPr id="85" name="2-10-superquadro_1631x2178.jpeg"/>
          <p:cNvSpPr>
            <a:spLocks noGrp="1"/>
          </p:cNvSpPr>
          <p:nvPr>
            <p:ph type="pic" idx="23"/>
          </p:nvPr>
        </p:nvSpPr>
        <p:spPr>
          <a:xfrm>
            <a:off x="-825499" y="-2108200"/>
            <a:ext cx="13804901" cy="1844321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Type a quote here.”"/>
          <p:cNvSpPr txBox="1">
            <a:spLocks noGrp="1"/>
          </p:cNvSpPr>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Automated adaptive machine learning based traffic controller"/>
          <p:cNvSpPr txBox="1">
            <a:spLocks noGrp="1"/>
          </p:cNvSpPr>
          <p:nvPr>
            <p:ph type="ctrTitle"/>
          </p:nvPr>
        </p:nvSpPr>
        <p:spPr>
          <a:xfrm>
            <a:off x="666750" y="3980542"/>
            <a:ext cx="23050500" cy="4559301"/>
          </a:xfrm>
          <a:prstGeom prst="rect">
            <a:avLst/>
          </a:prstGeom>
          <a:ln w="25400">
            <a:solidFill>
              <a:srgbClr val="808785"/>
            </a:solidFill>
          </a:ln>
        </p:spPr>
        <p:txBody>
          <a:bodyPr>
            <a:normAutofit/>
          </a:bodyPr>
          <a:lstStyle>
            <a:lvl1pPr>
              <a:defRPr>
                <a:solidFill>
                  <a:srgbClr val="000000"/>
                </a:solidFill>
                <a:latin typeface="Microsoft Sans Serif"/>
                <a:ea typeface="Microsoft Sans Serif"/>
                <a:cs typeface="Microsoft Sans Serif"/>
                <a:sym typeface="Microsoft Sans Serif"/>
              </a:defRPr>
            </a:lvl1pPr>
          </a:lstStyle>
          <a:p>
            <a:r>
              <a:rPr lang="en-US" dirty="0"/>
              <a:t>Automated Adaptive IR based Traffic Control </a:t>
            </a:r>
            <a:endParaRPr lang="en-IN" dirty="0"/>
          </a:p>
        </p:txBody>
      </p:sp>
      <p:pic>
        <p:nvPicPr>
          <p:cNvPr id="120" name="Unknown.jpeg" descr="Unknown.jpeg"/>
          <p:cNvPicPr>
            <a:picLocks noChangeAspect="1"/>
          </p:cNvPicPr>
          <p:nvPr/>
        </p:nvPicPr>
        <p:blipFill>
          <a:blip r:embed="rId2"/>
          <a:stretch>
            <a:fillRect/>
          </a:stretch>
        </p:blipFill>
        <p:spPr>
          <a:xfrm>
            <a:off x="18552935" y="9403682"/>
            <a:ext cx="5568606" cy="3118419"/>
          </a:xfrm>
          <a:prstGeom prst="rect">
            <a:avLst/>
          </a:prstGeom>
          <a:ln w="25400">
            <a:miter lim="400000"/>
          </a:ln>
          <a:effectLst>
            <a:reflection stA="41224" endPos="40000" dir="5400000" sy="-100000" algn="bl" rotWithShape="0"/>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troduction"/>
          <p:cNvSpPr txBox="1">
            <a:spLocks noGrp="1"/>
          </p:cNvSpPr>
          <p:nvPr>
            <p:ph type="title"/>
          </p:nvPr>
        </p:nvSpPr>
        <p:spPr>
          <a:xfrm>
            <a:off x="673100" y="355600"/>
            <a:ext cx="23050500" cy="2101652"/>
          </a:xfrm>
          <a:prstGeom prst="rect">
            <a:avLst/>
          </a:prstGeom>
        </p:spPr>
        <p:txBody>
          <a:bodyPr/>
          <a:lstStyle>
            <a:lvl1pPr>
              <a:defRPr>
                <a:solidFill>
                  <a:srgbClr val="000000"/>
                </a:solidFill>
              </a:defRPr>
            </a:lvl1pPr>
          </a:lstStyle>
          <a:p>
            <a:r>
              <a:rPr b="1" dirty="0"/>
              <a:t>Introduction</a:t>
            </a:r>
          </a:p>
        </p:txBody>
      </p:sp>
      <p:sp>
        <p:nvSpPr>
          <p:cNvPr id="129" name="India is a developing country. Increase in personal vehicles comes with the development of a country parallel. This has led to rise in congestion in large cities. So, we need a better traffic management system.…"/>
          <p:cNvSpPr txBox="1">
            <a:spLocks noGrp="1"/>
          </p:cNvSpPr>
          <p:nvPr>
            <p:ph type="body" idx="1"/>
          </p:nvPr>
        </p:nvSpPr>
        <p:spPr>
          <a:xfrm>
            <a:off x="927414" y="2694301"/>
            <a:ext cx="23050501" cy="9839822"/>
          </a:xfrm>
          <a:prstGeom prst="rect">
            <a:avLst/>
          </a:prstGeom>
        </p:spPr>
        <p:txBody>
          <a:bodyPr/>
          <a:lstStyle/>
          <a:p>
            <a:pPr marL="0" indent="0" defTabSz="374904">
              <a:lnSpc>
                <a:spcPct val="100000"/>
              </a:lnSpc>
              <a:spcBef>
                <a:spcPts val="900"/>
              </a:spcBef>
              <a:buSzTx/>
              <a:buNone/>
              <a:defRPr sz="4564">
                <a:solidFill>
                  <a:srgbClr val="000000"/>
                </a:solidFill>
                <a:latin typeface="Times Roman"/>
                <a:ea typeface="Times Roman"/>
                <a:cs typeface="Times Roman"/>
                <a:sym typeface="Times Roman"/>
              </a:defRPr>
            </a:pPr>
            <a:r>
              <a:t>India is a developing country. Increase in personal vehicles comes with the development of a country parallel. This has led to rise in congestion in large cities. So, we need a better traffic management system. </a:t>
            </a:r>
          </a:p>
          <a:p>
            <a:pPr marL="0" indent="0" defTabSz="374904">
              <a:lnSpc>
                <a:spcPct val="100000"/>
              </a:lnSpc>
              <a:spcBef>
                <a:spcPts val="900"/>
              </a:spcBef>
              <a:buSzTx/>
              <a:buNone/>
              <a:defRPr sz="4564">
                <a:solidFill>
                  <a:srgbClr val="000000"/>
                </a:solidFill>
                <a:latin typeface="Times Roman"/>
                <a:ea typeface="Times Roman"/>
                <a:cs typeface="Times Roman"/>
                <a:sym typeface="Times Roman"/>
              </a:defRPr>
            </a:pPr>
            <a:r>
              <a:t>                   The purpose of this project is to create a traffic system which is adaptive to the present traffic scenario. Usually, we have fixed average waiting time for all lanes. Our project suggests to change the average waiting time by monitoring the number of vehicles in a lane  and giving priority to the lane in which emergency vehicles are present .</a:t>
            </a:r>
          </a:p>
          <a:p>
            <a:pPr marL="0" indent="0" defTabSz="374904">
              <a:lnSpc>
                <a:spcPct val="100000"/>
              </a:lnSpc>
              <a:spcBef>
                <a:spcPts val="900"/>
              </a:spcBef>
              <a:buSzTx/>
              <a:buNone/>
              <a:defRPr sz="4564">
                <a:solidFill>
                  <a:srgbClr val="000000"/>
                </a:solidFill>
                <a:latin typeface="Times Roman"/>
                <a:ea typeface="Times Roman"/>
                <a:cs typeface="Times Roman"/>
                <a:sym typeface="Times Roman"/>
              </a:defRPr>
            </a:pPr>
            <a:r>
              <a:t>                   In this project , we will also implement number plate detection and helmet detection using machine learning algorithms. In this , when any vehicle is jumping the signal its number plate is detected and the details are stored in cloud and it also detects whether helmet is there or not. </a:t>
            </a:r>
          </a:p>
          <a:p>
            <a:pPr marL="0" indent="0" defTabSz="374904">
              <a:lnSpc>
                <a:spcPct val="100000"/>
              </a:lnSpc>
              <a:spcBef>
                <a:spcPts val="900"/>
              </a:spcBef>
              <a:buSzTx/>
              <a:buNone/>
              <a:defRPr sz="4564">
                <a:solidFill>
                  <a:srgbClr val="000000"/>
                </a:solidFill>
                <a:latin typeface="Times Roman"/>
                <a:ea typeface="Times Roman"/>
                <a:cs typeface="Times Roman"/>
                <a:sym typeface="Times Roman"/>
              </a:defRPr>
            </a:pPr>
            <a: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mponents used"/>
          <p:cNvSpPr txBox="1">
            <a:spLocks noGrp="1"/>
          </p:cNvSpPr>
          <p:nvPr>
            <p:ph type="title"/>
          </p:nvPr>
        </p:nvSpPr>
        <p:spPr>
          <a:xfrm>
            <a:off x="666750" y="355600"/>
            <a:ext cx="16545485" cy="2401590"/>
          </a:xfrm>
          <a:prstGeom prst="rect">
            <a:avLst/>
          </a:prstGeom>
        </p:spPr>
        <p:txBody>
          <a:bodyPr>
            <a:normAutofit/>
          </a:bodyPr>
          <a:lstStyle>
            <a:lvl1pPr>
              <a:defRPr>
                <a:solidFill>
                  <a:srgbClr val="000000"/>
                </a:solidFill>
              </a:defRPr>
            </a:lvl1pPr>
          </a:lstStyle>
          <a:p>
            <a:r>
              <a:rPr lang="en-IN" b="1" dirty="0"/>
              <a:t>Hardware</a:t>
            </a:r>
            <a:r>
              <a:rPr lang="en-IN" dirty="0"/>
              <a:t> </a:t>
            </a:r>
            <a:r>
              <a:rPr lang="en-IN" b="1" dirty="0"/>
              <a:t>requirements</a:t>
            </a:r>
            <a:endParaRPr b="1" dirty="0"/>
          </a:p>
        </p:txBody>
      </p:sp>
      <p:sp>
        <p:nvSpPr>
          <p:cNvPr id="132" name="Raspberry pi…"/>
          <p:cNvSpPr txBox="1">
            <a:spLocks noGrp="1"/>
          </p:cNvSpPr>
          <p:nvPr>
            <p:ph type="body" idx="1"/>
          </p:nvPr>
        </p:nvSpPr>
        <p:spPr>
          <a:prstGeom prst="rect">
            <a:avLst/>
          </a:prstGeom>
        </p:spPr>
        <p:txBody>
          <a:bodyPr>
            <a:normAutofit/>
          </a:bodyPr>
          <a:lstStyle/>
          <a:p>
            <a:pPr marL="604012" indent="-604012" defTabSz="676909">
              <a:spcBef>
                <a:spcPts val="5300"/>
              </a:spcBef>
              <a:defRPr sz="5248"/>
            </a:pPr>
            <a:r>
              <a:rPr dirty="0"/>
              <a:t>Raspberry pi </a:t>
            </a:r>
          </a:p>
          <a:p>
            <a:pPr marL="604012" indent="-604012" defTabSz="676909">
              <a:spcBef>
                <a:spcPts val="5300"/>
              </a:spcBef>
              <a:defRPr sz="5248"/>
            </a:pPr>
            <a:r>
              <a:rPr dirty="0"/>
              <a:t>I</a:t>
            </a:r>
            <a:r>
              <a:rPr lang="en-US" dirty="0"/>
              <a:t>R</a:t>
            </a:r>
            <a:r>
              <a:rPr dirty="0"/>
              <a:t> sensors</a:t>
            </a:r>
          </a:p>
          <a:p>
            <a:pPr marL="604012" indent="-604012" defTabSz="676909">
              <a:spcBef>
                <a:spcPts val="5300"/>
              </a:spcBef>
              <a:defRPr sz="5248"/>
            </a:pPr>
            <a:r>
              <a:rPr dirty="0"/>
              <a:t>R</a:t>
            </a:r>
            <a:r>
              <a:rPr lang="en-US" dirty="0"/>
              <a:t>F</a:t>
            </a:r>
            <a:r>
              <a:rPr dirty="0"/>
              <a:t> transmitter and receiver</a:t>
            </a:r>
          </a:p>
          <a:p>
            <a:pPr marL="604012" indent="-604012" defTabSz="676909">
              <a:spcBef>
                <a:spcPts val="5300"/>
              </a:spcBef>
              <a:defRPr sz="5248"/>
            </a:pPr>
            <a:r>
              <a:rPr dirty="0"/>
              <a:t>L</a:t>
            </a:r>
            <a:r>
              <a:rPr lang="en-US" dirty="0"/>
              <a:t>ED</a:t>
            </a:r>
            <a:r>
              <a:rPr dirty="0"/>
              <a:t>s</a:t>
            </a:r>
            <a:endParaRPr lang="en-IN" dirty="0"/>
          </a:p>
          <a:p>
            <a:pPr marL="604012" indent="-604012" defTabSz="676909">
              <a:spcBef>
                <a:spcPts val="5300"/>
              </a:spcBef>
              <a:defRPr sz="5248"/>
            </a:pPr>
            <a:r>
              <a:rPr lang="en-IN" dirty="0"/>
              <a:t>Batteries for Power supply</a:t>
            </a:r>
          </a:p>
          <a:p>
            <a:pPr marL="604012" indent="-604012" defTabSz="676909">
              <a:spcBef>
                <a:spcPts val="5300"/>
              </a:spcBef>
              <a:defRPr sz="5248"/>
            </a:pP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teps of approach"/>
          <p:cNvSpPr txBox="1">
            <a:spLocks noGrp="1"/>
          </p:cNvSpPr>
          <p:nvPr>
            <p:ph type="title"/>
          </p:nvPr>
        </p:nvSpPr>
        <p:spPr>
          <a:xfrm>
            <a:off x="520700" y="508000"/>
            <a:ext cx="12774613" cy="2496741"/>
          </a:xfrm>
          <a:prstGeom prst="rect">
            <a:avLst/>
          </a:prstGeom>
        </p:spPr>
        <p:txBody>
          <a:bodyPr>
            <a:normAutofit/>
          </a:bodyPr>
          <a:lstStyle>
            <a:lvl1pPr>
              <a:defRPr>
                <a:solidFill>
                  <a:srgbClr val="000000"/>
                </a:solidFill>
              </a:defRPr>
            </a:lvl1pPr>
          </a:lstStyle>
          <a:p>
            <a:r>
              <a:rPr b="1" dirty="0"/>
              <a:t>Steps</a:t>
            </a:r>
            <a:r>
              <a:rPr dirty="0"/>
              <a:t> </a:t>
            </a:r>
            <a:r>
              <a:rPr b="1" dirty="0"/>
              <a:t>of</a:t>
            </a:r>
            <a:r>
              <a:rPr dirty="0"/>
              <a:t> </a:t>
            </a:r>
            <a:r>
              <a:rPr b="1" dirty="0"/>
              <a:t>approach</a:t>
            </a:r>
          </a:p>
        </p:txBody>
      </p:sp>
      <p:sp>
        <p:nvSpPr>
          <p:cNvPr id="135" name="The purpose of this system is to improve efficiency of existing traffic system and reducing human intervention in controlling traffic .…"/>
          <p:cNvSpPr txBox="1">
            <a:spLocks noGrp="1"/>
          </p:cNvSpPr>
          <p:nvPr>
            <p:ph type="body" idx="1"/>
          </p:nvPr>
        </p:nvSpPr>
        <p:spPr>
          <a:xfrm>
            <a:off x="510182" y="2710358"/>
            <a:ext cx="23213418" cy="9989642"/>
          </a:xfrm>
          <a:prstGeom prst="rect">
            <a:avLst/>
          </a:prstGeom>
        </p:spPr>
        <p:txBody>
          <a:bodyPr>
            <a:normAutofit lnSpcReduction="10000"/>
          </a:bodyPr>
          <a:lstStyle/>
          <a:p>
            <a:pPr marL="552450" indent="-552450" defTabSz="619125">
              <a:spcBef>
                <a:spcPts val="4800"/>
              </a:spcBef>
              <a:defRPr sz="4800"/>
            </a:pPr>
            <a:r>
              <a:t>The purpose of this system is to improve efficiency of existing traffic system and reducing human intervention in controlling traffic .</a:t>
            </a:r>
          </a:p>
          <a:p>
            <a:pPr marL="552450" indent="-552450" defTabSz="619125">
              <a:spcBef>
                <a:spcPts val="4800"/>
              </a:spcBef>
              <a:defRPr sz="4800"/>
            </a:pPr>
            <a:r>
              <a:t>In this project , we use raspberry pi interfaced with ir sensors , leds ,  pi camera , </a:t>
            </a:r>
          </a:p>
          <a:p>
            <a:pPr marL="552450" indent="-552450" defTabSz="619125">
              <a:spcBef>
                <a:spcPts val="4800"/>
              </a:spcBef>
              <a:defRPr sz="4800"/>
            </a:pPr>
            <a:r>
              <a:t>Ir sensors are placed beside the road and they detects the vehicles present on the road and measures the density .</a:t>
            </a:r>
          </a:p>
          <a:p>
            <a:pPr marL="552450" indent="-552450" defTabSz="619125">
              <a:spcBef>
                <a:spcPts val="4800"/>
              </a:spcBef>
              <a:defRPr sz="4800"/>
            </a:pPr>
            <a:r>
              <a:t>Depending on density of road traffic lights will change adaptively .</a:t>
            </a:r>
          </a:p>
          <a:p>
            <a:pPr marL="552450" indent="-552450" defTabSz="619125">
              <a:spcBef>
                <a:spcPts val="4800"/>
              </a:spcBef>
              <a:defRPr sz="4800"/>
            </a:pPr>
            <a:r>
              <a:t>We place RF transmitter to emergency vehicles and RF receiver is interfaced with raspberry pi and when emergency vehicle is in traffic the RF receiver receives the signal and makes the signal green for the emergency vehicle.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teps of approach"/>
          <p:cNvSpPr txBox="1">
            <a:spLocks noGrp="1"/>
          </p:cNvSpPr>
          <p:nvPr>
            <p:ph type="title"/>
          </p:nvPr>
        </p:nvSpPr>
        <p:spPr>
          <a:xfrm>
            <a:off x="673100" y="355600"/>
            <a:ext cx="14064876" cy="2034679"/>
          </a:xfrm>
          <a:prstGeom prst="rect">
            <a:avLst/>
          </a:prstGeom>
        </p:spPr>
        <p:txBody>
          <a:bodyPr>
            <a:normAutofit/>
          </a:bodyPr>
          <a:lstStyle>
            <a:lvl1pPr defTabSz="792479">
              <a:defRPr sz="9600">
                <a:solidFill>
                  <a:srgbClr val="000000"/>
                </a:solidFill>
              </a:defRPr>
            </a:lvl1pPr>
          </a:lstStyle>
          <a:p>
            <a:r>
              <a:rPr b="1" dirty="0"/>
              <a:t>Steps</a:t>
            </a:r>
            <a:r>
              <a:rPr dirty="0"/>
              <a:t> </a:t>
            </a:r>
            <a:r>
              <a:rPr b="1" dirty="0"/>
              <a:t>of</a:t>
            </a:r>
            <a:r>
              <a:rPr lang="en-US" dirty="0"/>
              <a:t> </a:t>
            </a:r>
            <a:r>
              <a:rPr sz="9000" b="1" dirty="0"/>
              <a:t>approach</a:t>
            </a:r>
          </a:p>
        </p:txBody>
      </p:sp>
      <p:sp>
        <p:nvSpPr>
          <p:cNvPr id="138" name="We place serial camera that covers the road and it captures the vehicles.…"/>
          <p:cNvSpPr txBox="1">
            <a:spLocks noGrp="1"/>
          </p:cNvSpPr>
          <p:nvPr>
            <p:ph type="body" idx="1"/>
          </p:nvPr>
        </p:nvSpPr>
        <p:spPr>
          <a:xfrm>
            <a:off x="569714" y="2529780"/>
            <a:ext cx="23153886" cy="10170220"/>
          </a:xfrm>
          <a:prstGeom prst="rect">
            <a:avLst/>
          </a:prstGeom>
        </p:spPr>
        <p:txBody>
          <a:bodyPr>
            <a:normAutofit/>
          </a:bodyPr>
          <a:lstStyle/>
          <a:p>
            <a:pPr marL="721868" indent="-721868" defTabSz="808990">
              <a:spcBef>
                <a:spcPts val="6300"/>
              </a:spcBef>
              <a:defRPr sz="6272"/>
            </a:pPr>
            <a:r>
              <a:t>We place serial camera that covers the road and it captures the vehicles.</a:t>
            </a:r>
          </a:p>
          <a:p>
            <a:pPr marL="721868" indent="-721868" defTabSz="808990">
              <a:spcBef>
                <a:spcPts val="6300"/>
              </a:spcBef>
              <a:defRPr sz="6272"/>
            </a:pPr>
            <a:r>
              <a:t>With machine learning algorithms , from the captured videos the number plates are detected for those vehicles which jumps the signal when it is red and that is stored in cloud.</a:t>
            </a:r>
          </a:p>
          <a:p>
            <a:pPr marL="721868" indent="-721868" defTabSz="808990">
              <a:spcBef>
                <a:spcPts val="6300"/>
              </a:spcBef>
              <a:defRPr sz="6272"/>
            </a:pPr>
            <a:r>
              <a:t>It also detects helmet , that is whether person is wearing helmet or not and vehicle number of person without helmet is also stored in cloud.</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B25E91F8-00B0-4FB5-8FD5-FFA90A36116F.png" descr="B25E91F8-00B0-4FB5-8FD5-FFA90A36116F.png"/>
          <p:cNvPicPr>
            <a:picLocks noGrp="1"/>
          </p:cNvPicPr>
          <p:nvPr>
            <p:ph type="pic" idx="21"/>
          </p:nvPr>
        </p:nvPicPr>
        <p:blipFill>
          <a:blip r:embed="rId2"/>
          <a:srcRect/>
          <a:stretch>
            <a:fillRect/>
          </a:stretch>
        </p:blipFill>
        <p:spPr>
          <a:xfrm>
            <a:off x="10229908" y="2023036"/>
            <a:ext cx="13487401" cy="9956800"/>
          </a:xfrm>
          <a:prstGeom prst="rect">
            <a:avLst/>
          </a:prstGeom>
        </p:spPr>
      </p:pic>
      <p:sp>
        <p:nvSpPr>
          <p:cNvPr id="141" name="Raspberry pi"/>
          <p:cNvSpPr txBox="1">
            <a:spLocks noGrp="1"/>
          </p:cNvSpPr>
          <p:nvPr>
            <p:ph type="title"/>
          </p:nvPr>
        </p:nvSpPr>
        <p:spPr>
          <a:xfrm>
            <a:off x="673100" y="341329"/>
            <a:ext cx="9222879" cy="2051250"/>
          </a:xfrm>
          <a:prstGeom prst="rect">
            <a:avLst/>
          </a:prstGeom>
        </p:spPr>
        <p:txBody>
          <a:bodyPr>
            <a:normAutofit/>
          </a:bodyPr>
          <a:lstStyle>
            <a:lvl1pPr>
              <a:defRPr>
                <a:solidFill>
                  <a:srgbClr val="000000"/>
                </a:solidFill>
              </a:defRPr>
            </a:lvl1pPr>
          </a:lstStyle>
          <a:p>
            <a:r>
              <a:rPr b="1" dirty="0"/>
              <a:t>Raspberry</a:t>
            </a:r>
            <a:r>
              <a:rPr dirty="0"/>
              <a:t> </a:t>
            </a:r>
            <a:r>
              <a:rPr b="1" dirty="0"/>
              <a:t>pi</a:t>
            </a:r>
          </a:p>
        </p:txBody>
      </p:sp>
      <p:sp>
        <p:nvSpPr>
          <p:cNvPr id="142" name="The Raspberry Pi is a low cost, credit-card sized computer that plugs into a computer monitor or TV, and uses a standard keyboard and mouse. It is a capable little device that enables people of all ages to explore computing, and to learn how to program i"/>
          <p:cNvSpPr txBox="1">
            <a:spLocks noGrp="1"/>
          </p:cNvSpPr>
          <p:nvPr>
            <p:ph type="body" sz="half" idx="1"/>
          </p:nvPr>
        </p:nvSpPr>
        <p:spPr>
          <a:xfrm>
            <a:off x="594568" y="2476500"/>
            <a:ext cx="9379943" cy="10102255"/>
          </a:xfrm>
          <a:prstGeom prst="rect">
            <a:avLst/>
          </a:prstGeom>
        </p:spPr>
        <p:txBody>
          <a:bodyPr/>
          <a:lstStyle>
            <a:lvl1pPr algn="l" defTabSz="457200">
              <a:defRPr sz="4400">
                <a:solidFill>
                  <a:srgbClr val="202124"/>
                </a:solidFill>
              </a:defRPr>
            </a:lvl1pPr>
          </a:lstStyle>
          <a:p>
            <a:endParaRPr lang="en-US" dirty="0"/>
          </a:p>
          <a:p>
            <a:endParaRPr lang="en-US" dirty="0"/>
          </a:p>
          <a:p>
            <a:r>
              <a:rPr dirty="0"/>
              <a:t>The Raspberry Pi is a low cost, credit-card sized computer that plugs into a computer monitor or TV and uses a standard keyboard and mouse. It is a capable little device that enables people of all ages to explore computing, and to learn how to program in languages like Scratch and Python.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EB65E95A-7E8E-4EFC-A7BE-640226127751.jpeg" descr="EB65E95A-7E8E-4EFC-A7BE-640226127751.jpeg"/>
          <p:cNvPicPr>
            <a:picLocks noGrp="1" noChangeAspect="1"/>
          </p:cNvPicPr>
          <p:nvPr>
            <p:ph type="pic" sz="half" idx="21"/>
          </p:nvPr>
        </p:nvPicPr>
        <p:blipFill>
          <a:blip r:embed="rId2"/>
          <a:srcRect t="5558" b="5558"/>
          <a:stretch>
            <a:fillRect/>
          </a:stretch>
        </p:blipFill>
        <p:spPr>
          <a:xfrm>
            <a:off x="13267764" y="3784600"/>
            <a:ext cx="10246536" cy="9108029"/>
          </a:xfrm>
          <a:prstGeom prst="rect">
            <a:avLst/>
          </a:prstGeom>
        </p:spPr>
      </p:pic>
      <p:sp>
        <p:nvSpPr>
          <p:cNvPr id="145" name="Ir sensor"/>
          <p:cNvSpPr txBox="1">
            <a:spLocks noGrp="1"/>
          </p:cNvSpPr>
          <p:nvPr>
            <p:ph type="title"/>
          </p:nvPr>
        </p:nvSpPr>
        <p:spPr>
          <a:prstGeom prst="rect">
            <a:avLst/>
          </a:prstGeom>
        </p:spPr>
        <p:txBody>
          <a:bodyPr>
            <a:normAutofit fontScale="90000"/>
          </a:bodyPr>
          <a:lstStyle/>
          <a:p>
            <a:pPr defTabSz="544830">
              <a:defRPr sz="4686">
                <a:solidFill>
                  <a:srgbClr val="000000"/>
                </a:solidFill>
              </a:defRPr>
            </a:pPr>
            <a:endParaRPr sz="6000" dirty="0"/>
          </a:p>
          <a:p>
            <a:pPr defTabSz="544830">
              <a:defRPr sz="4356">
                <a:solidFill>
                  <a:srgbClr val="000000"/>
                </a:solidFill>
              </a:defRPr>
            </a:pPr>
            <a:endParaRPr dirty="0"/>
          </a:p>
          <a:p>
            <a:pPr algn="l" defTabSz="301752">
              <a:defRPr sz="1056" cap="none">
                <a:solidFill>
                  <a:srgbClr val="202124"/>
                </a:solidFill>
                <a:latin typeface="Arial"/>
                <a:ea typeface="Arial"/>
                <a:cs typeface="Arial"/>
                <a:sym typeface="Arial"/>
              </a:defRPr>
            </a:pPr>
            <a:r>
              <a:rPr lang="en-US" sz="4224" dirty="0"/>
              <a:t>																													</a:t>
            </a:r>
            <a:br>
              <a:rPr lang="en-US" sz="4224" dirty="0"/>
            </a:br>
            <a:r>
              <a:rPr lang="en-US" sz="4224" dirty="0"/>
              <a:t>																				</a:t>
            </a:r>
            <a:br>
              <a:rPr lang="en-US" sz="4224" dirty="0"/>
            </a:br>
            <a:br>
              <a:rPr lang="en-US" sz="4224" dirty="0"/>
            </a:br>
            <a:br>
              <a:rPr lang="en-US" sz="4224" dirty="0"/>
            </a:br>
            <a:r>
              <a:rPr lang="en-US" sz="4224" dirty="0"/>
              <a:t>																													</a:t>
            </a:r>
            <a:r>
              <a:rPr lang="en-US" sz="9400" b="1" dirty="0"/>
              <a:t>IR</a:t>
            </a:r>
            <a:r>
              <a:rPr lang="en-US" sz="6600" dirty="0"/>
              <a:t> </a:t>
            </a:r>
            <a:r>
              <a:rPr lang="en-US" sz="9400" b="1" dirty="0"/>
              <a:t>SENSOR</a:t>
            </a:r>
            <a:endParaRPr sz="9400" b="1" dirty="0"/>
          </a:p>
          <a:p>
            <a:pPr defTabSz="544830">
              <a:defRPr sz="4356">
                <a:solidFill>
                  <a:srgbClr val="000000"/>
                </a:solidFill>
              </a:defRPr>
            </a:pPr>
            <a:endParaRPr sz="4224" dirty="0"/>
          </a:p>
          <a:p>
            <a:pPr defTabSz="544830">
              <a:defRPr sz="4356">
                <a:solidFill>
                  <a:srgbClr val="000000"/>
                </a:solidFill>
              </a:defRPr>
            </a:pPr>
            <a:endParaRPr sz="4224" dirty="0"/>
          </a:p>
          <a:p>
            <a:pPr defTabSz="544830">
              <a:defRPr sz="3960">
                <a:solidFill>
                  <a:srgbClr val="000000"/>
                </a:solidFill>
              </a:defRPr>
            </a:pPr>
            <a:endParaRPr sz="4224" dirty="0"/>
          </a:p>
          <a:p>
            <a:pPr defTabSz="544830">
              <a:defRPr sz="3960">
                <a:solidFill>
                  <a:srgbClr val="000000"/>
                </a:solidFill>
              </a:defRPr>
            </a:pPr>
            <a:endParaRPr sz="4224" dirty="0"/>
          </a:p>
          <a:p>
            <a:pPr defTabSz="544830">
              <a:defRPr sz="3960">
                <a:solidFill>
                  <a:srgbClr val="000000"/>
                </a:solidFill>
              </a:defRPr>
            </a:pPr>
            <a:endParaRPr sz="4224" dirty="0"/>
          </a:p>
          <a:p>
            <a:pPr defTabSz="544830">
              <a:defRPr sz="3960">
                <a:solidFill>
                  <a:srgbClr val="000000"/>
                </a:solidFill>
              </a:defRPr>
            </a:pPr>
            <a:endParaRPr sz="4224" dirty="0"/>
          </a:p>
        </p:txBody>
      </p:sp>
      <p:sp>
        <p:nvSpPr>
          <p:cNvPr id="3" name="Text Placeholder 2"/>
          <p:cNvSpPr>
            <a:spLocks noGrp="1"/>
          </p:cNvSpPr>
          <p:nvPr>
            <p:ph type="body" sz="half" idx="1"/>
          </p:nvPr>
        </p:nvSpPr>
        <p:spPr/>
        <p:txBody>
          <a:bodyPr/>
          <a:lstStyle/>
          <a:p>
            <a:r>
              <a:rPr lang="en-US" dirty="0"/>
              <a:t>IR sensors are modules which detect the presence of objects before them.</a:t>
            </a:r>
          </a:p>
          <a:p>
            <a:r>
              <a:rPr lang="en-US" dirty="0"/>
              <a:t>It has 3 pins which are </a:t>
            </a:r>
            <a:r>
              <a:rPr lang="en-US" dirty="0" err="1"/>
              <a:t>Vcc</a:t>
            </a:r>
            <a:r>
              <a:rPr lang="en-US" dirty="0"/>
              <a:t>, GND and out pin.</a:t>
            </a:r>
          </a:p>
          <a:p>
            <a:r>
              <a:rPr lang="en-US" dirty="0"/>
              <a:t>The module is powered by 5V pin from Raspberry Pi and the out pin is connected to GPIO14 of Raspberry Pi </a:t>
            </a:r>
            <a:endParaRPr lang="en-IN"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EA227C3A-E359-49BE-8D89-F2833367E0B1_4_5005_c.jpeg" descr="EA227C3A-E359-49BE-8D89-F2833367E0B1_4_5005_c.jpeg"/>
          <p:cNvPicPr>
            <a:picLocks noGrp="1" noChangeAspect="1"/>
          </p:cNvPicPr>
          <p:nvPr>
            <p:ph type="pic" idx="21"/>
          </p:nvPr>
        </p:nvPicPr>
        <p:blipFill>
          <a:blip r:embed="rId2"/>
          <a:srcRect l="7289" r="7289"/>
          <a:stretch>
            <a:fillRect/>
          </a:stretch>
        </p:blipFill>
        <p:spPr>
          <a:xfrm>
            <a:off x="4051300" y="6197798"/>
            <a:ext cx="5250272" cy="6146352"/>
          </a:xfrm>
          <a:prstGeom prst="rect">
            <a:avLst/>
          </a:prstGeom>
        </p:spPr>
      </p:pic>
      <p:sp>
        <p:nvSpPr>
          <p:cNvPr id="151" name="Serial camera"/>
          <p:cNvSpPr txBox="1">
            <a:spLocks noGrp="1"/>
          </p:cNvSpPr>
          <p:nvPr>
            <p:ph type="title"/>
          </p:nvPr>
        </p:nvSpPr>
        <p:spPr>
          <a:xfrm>
            <a:off x="12253714" y="573881"/>
            <a:ext cx="11723886" cy="12090401"/>
          </a:xfrm>
          <a:prstGeom prst="rect">
            <a:avLst/>
          </a:prstGeom>
        </p:spPr>
        <p:txBody>
          <a:bodyPr/>
          <a:lstStyle/>
          <a:p>
            <a:pPr defTabSz="751205">
              <a:defRPr sz="9100">
                <a:solidFill>
                  <a:srgbClr val="000000"/>
                </a:solidFill>
              </a:defRPr>
            </a:pPr>
            <a:r>
              <a:rPr lang="en-US" b="1" dirty="0"/>
              <a:t>RF</a:t>
            </a:r>
            <a:r>
              <a:rPr lang="en-US" dirty="0"/>
              <a:t> </a:t>
            </a:r>
            <a:r>
              <a:rPr lang="en-US" b="1" dirty="0"/>
              <a:t>Transmitter</a:t>
            </a:r>
            <a:endParaRPr b="1" dirty="0"/>
          </a:p>
          <a:p>
            <a:pPr defTabSz="751205">
              <a:defRPr sz="9100">
                <a:solidFill>
                  <a:srgbClr val="000000"/>
                </a:solidFill>
              </a:defRPr>
            </a:pPr>
            <a:r>
              <a:rPr lang="en-US" b="1" dirty="0"/>
              <a:t>And</a:t>
            </a:r>
            <a:r>
              <a:rPr lang="en-US" dirty="0"/>
              <a:t> </a:t>
            </a:r>
            <a:r>
              <a:rPr lang="en-US" b="1" dirty="0"/>
              <a:t>receiver</a:t>
            </a:r>
            <a:endParaRPr b="1" dirty="0"/>
          </a:p>
          <a:p>
            <a:pPr defTabSz="751205">
              <a:defRPr sz="9100">
                <a:solidFill>
                  <a:srgbClr val="000000"/>
                </a:solidFill>
              </a:defRPr>
            </a:pPr>
            <a:endParaRPr dirty="0"/>
          </a:p>
          <a:p>
            <a:pPr defTabSz="751205">
              <a:defRPr sz="9100">
                <a:solidFill>
                  <a:srgbClr val="000000"/>
                </a:solidFill>
              </a:defRPr>
            </a:pPr>
            <a:endParaRPr dirty="0"/>
          </a:p>
          <a:p>
            <a:pPr defTabSz="751205">
              <a:defRPr sz="9100">
                <a:solidFill>
                  <a:srgbClr val="000000"/>
                </a:solidFill>
              </a:defRPr>
            </a:pPr>
            <a:endParaRPr dirty="0"/>
          </a:p>
          <a:p>
            <a:pPr defTabSz="751205">
              <a:defRPr sz="9100">
                <a:solidFill>
                  <a:srgbClr val="000000"/>
                </a:solidFill>
              </a:defRPr>
            </a:pPr>
            <a:endParaRPr dirty="0"/>
          </a:p>
          <a:p>
            <a:pPr defTabSz="751205">
              <a:defRPr sz="9100">
                <a:solidFill>
                  <a:srgbClr val="000000"/>
                </a:solidFill>
              </a:defRPr>
            </a:pPr>
            <a:endParaRPr dirty="0"/>
          </a:p>
        </p:txBody>
      </p:sp>
      <p:sp>
        <p:nvSpPr>
          <p:cNvPr id="152" name="LED"/>
          <p:cNvSpPr txBox="1">
            <a:spLocks noGrp="1"/>
          </p:cNvSpPr>
          <p:nvPr>
            <p:ph type="body" idx="1"/>
          </p:nvPr>
        </p:nvSpPr>
        <p:spPr>
          <a:xfrm>
            <a:off x="563785" y="1159650"/>
            <a:ext cx="10840244" cy="11642165"/>
          </a:xfrm>
          <a:prstGeom prst="rect">
            <a:avLst/>
          </a:prstGeom>
        </p:spPr>
        <p:txBody>
          <a:bodyPr/>
          <a:lstStyle/>
          <a:p>
            <a:pPr marL="0" indent="0" algn="ctr">
              <a:spcBef>
                <a:spcPts val="0"/>
              </a:spcBef>
              <a:buSzTx/>
              <a:buNone/>
              <a:defRPr sz="10000" cap="all">
                <a:solidFill>
                  <a:srgbClr val="000000"/>
                </a:solidFill>
              </a:defRPr>
            </a:pPr>
            <a:r>
              <a:rPr b="1" dirty="0"/>
              <a:t>LED</a:t>
            </a:r>
          </a:p>
          <a:p>
            <a:pPr marL="0" indent="0">
              <a:lnSpc>
                <a:spcPct val="120000"/>
              </a:lnSpc>
              <a:spcBef>
                <a:spcPts val="6500"/>
              </a:spcBef>
              <a:buSzTx/>
              <a:buNone/>
              <a:defRPr sz="6400"/>
            </a:pPr>
            <a:endParaRPr dirty="0"/>
          </a:p>
          <a:p>
            <a:pPr marL="0" indent="0" algn="ctr">
              <a:spcBef>
                <a:spcPts val="0"/>
              </a:spcBef>
              <a:buSzTx/>
              <a:buNone/>
              <a:defRPr sz="10000" cap="all"/>
            </a:pPr>
            <a:endParaRPr dirty="0"/>
          </a:p>
          <a:p>
            <a:pPr marL="0" indent="0" algn="ctr">
              <a:spcBef>
                <a:spcPts val="0"/>
              </a:spcBef>
              <a:buSzTx/>
              <a:buNone/>
              <a:defRPr sz="10000" cap="all"/>
            </a:pPr>
            <a:endParaRPr dirty="0"/>
          </a:p>
          <a:p>
            <a:pPr marL="0" indent="0" algn="ctr">
              <a:spcBef>
                <a:spcPts val="0"/>
              </a:spcBef>
              <a:buSzTx/>
              <a:buNone/>
              <a:defRPr sz="10000" cap="all"/>
            </a:pPr>
            <a:endParaRPr dirty="0"/>
          </a:p>
          <a:p>
            <a:pPr marL="0" indent="0" algn="ctr">
              <a:spcBef>
                <a:spcPts val="0"/>
              </a:spcBef>
              <a:buSzTx/>
              <a:buNone/>
              <a:defRPr sz="10000" cap="all"/>
            </a:pPr>
            <a:endParaRPr dirty="0"/>
          </a:p>
          <a:p>
            <a:pPr marL="0" indent="0" algn="ctr">
              <a:spcBef>
                <a:spcPts val="0"/>
              </a:spcBef>
              <a:buSzTx/>
              <a:buNone/>
              <a:defRPr sz="10000" cap="all"/>
            </a:pPr>
            <a:endParaRPr dirty="0"/>
          </a:p>
        </p:txBody>
      </p:sp>
      <p:sp>
        <p:nvSpPr>
          <p:cNvPr id="154" name="Line"/>
          <p:cNvSpPr/>
          <p:nvPr/>
        </p:nvSpPr>
        <p:spPr>
          <a:xfrm flipV="1">
            <a:off x="11828871" y="245466"/>
            <a:ext cx="1" cy="13470534"/>
          </a:xfrm>
          <a:prstGeom prst="line">
            <a:avLst/>
          </a:prstGeom>
          <a:ln w="50800">
            <a:solidFill>
              <a:srgbClr val="000000"/>
            </a:solidFill>
            <a:miter lim="400000"/>
          </a:ln>
        </p:spPr>
        <p:txBody>
          <a:bodyPr lIns="50800" tIns="50800" rIns="50800" bIns="50800" anchor="ctr"/>
          <a:lstStyle/>
          <a:p>
            <a:endParaRPr/>
          </a:p>
        </p:txBody>
      </p:sp>
      <p:pic>
        <p:nvPicPr>
          <p:cNvPr id="2" name="Picture 1"/>
          <p:cNvPicPr>
            <a:picLocks noChangeAspect="1"/>
          </p:cNvPicPr>
          <p:nvPr/>
        </p:nvPicPr>
        <p:blipFill>
          <a:blip r:embed="rId3"/>
          <a:stretch>
            <a:fillRect/>
          </a:stretch>
        </p:blipFill>
        <p:spPr>
          <a:xfrm>
            <a:off x="14594912" y="5628888"/>
            <a:ext cx="7041490" cy="7035394"/>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9BD6B889-FCCC-4380-BE47-07E01CD2B800.png" descr="9BD6B889-FCCC-4380-BE47-07E01CD2B800.png"/>
          <p:cNvPicPr>
            <a:picLocks noGrp="1"/>
          </p:cNvPicPr>
          <p:nvPr>
            <p:ph type="pic" idx="21"/>
          </p:nvPr>
        </p:nvPicPr>
        <p:blipFill>
          <a:blip r:embed="rId2"/>
          <a:srcRect/>
          <a:stretch>
            <a:fillRect/>
          </a:stretch>
        </p:blipFill>
        <p:spPr>
          <a:xfrm>
            <a:off x="7491559" y="770659"/>
            <a:ext cx="16635713" cy="12700994"/>
          </a:xfrm>
          <a:prstGeom prst="rect">
            <a:avLst/>
          </a:prstGeom>
        </p:spPr>
      </p:pic>
      <p:sp>
        <p:nvSpPr>
          <p:cNvPr id="157" name="Circuit design"/>
          <p:cNvSpPr txBox="1">
            <a:spLocks noGrp="1"/>
          </p:cNvSpPr>
          <p:nvPr>
            <p:ph type="title"/>
          </p:nvPr>
        </p:nvSpPr>
        <p:spPr>
          <a:xfrm>
            <a:off x="571500" y="1047452"/>
            <a:ext cx="6532662" cy="4093469"/>
          </a:xfrm>
          <a:prstGeom prst="rect">
            <a:avLst/>
          </a:prstGeom>
        </p:spPr>
        <p:txBody>
          <a:bodyPr/>
          <a:lstStyle>
            <a:lvl1pPr>
              <a:defRPr>
                <a:solidFill>
                  <a:srgbClr val="000000"/>
                </a:solidFill>
              </a:defRPr>
            </a:lvl1pPr>
          </a:lstStyle>
          <a:p>
            <a:r>
              <a:rPr b="1" dirty="0"/>
              <a:t>Circuit</a:t>
            </a:r>
            <a:r>
              <a:rPr dirty="0"/>
              <a:t> </a:t>
            </a:r>
            <a:r>
              <a:rPr b="1" dirty="0"/>
              <a:t>design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025C5AB-F7A7-4874-9721-77A633AEF26E}"/>
              </a:ext>
            </a:extLst>
          </p:cNvPr>
          <p:cNvSpPr>
            <a:spLocks noGrp="1"/>
          </p:cNvSpPr>
          <p:nvPr>
            <p:ph type="pic" idx="21"/>
          </p:nvPr>
        </p:nvSpPr>
        <p:spPr/>
      </p:sp>
      <p:sp>
        <p:nvSpPr>
          <p:cNvPr id="3" name="Title 2">
            <a:extLst>
              <a:ext uri="{FF2B5EF4-FFF2-40B4-BE49-F238E27FC236}">
                <a16:creationId xmlns:a16="http://schemas.microsoft.com/office/drawing/2014/main" id="{44FC4C73-38BF-4B1A-8EC7-2B8AD539C04E}"/>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9AE25CA0-4203-484D-88FD-BB577DECF98B}"/>
              </a:ext>
            </a:extLst>
          </p:cNvPr>
          <p:cNvSpPr>
            <a:spLocks noGrp="1"/>
          </p:cNvSpPr>
          <p:nvPr>
            <p:ph type="body" sz="quarter" idx="1"/>
          </p:nvPr>
        </p:nvSpPr>
        <p:spPr/>
        <p:txBody>
          <a:bodyPr/>
          <a:lstStyle/>
          <a:p>
            <a:endParaRPr lang="en-IN"/>
          </a:p>
        </p:txBody>
      </p:sp>
    </p:spTree>
    <p:extLst>
      <p:ext uri="{BB962C8B-B14F-4D97-AF65-F5344CB8AC3E}">
        <p14:creationId xmlns:p14="http://schemas.microsoft.com/office/powerpoint/2010/main" val="19021663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BB7B4F1-BA73-49A4-83BF-57D389090C24}"/>
              </a:ext>
            </a:extLst>
          </p:cNvPr>
          <p:cNvSpPr>
            <a:spLocks noGrp="1"/>
          </p:cNvSpPr>
          <p:nvPr>
            <p:ph type="pic" idx="21"/>
          </p:nvPr>
        </p:nvSpPr>
        <p:spPr/>
      </p:sp>
      <p:sp>
        <p:nvSpPr>
          <p:cNvPr id="3" name="Title 2">
            <a:extLst>
              <a:ext uri="{FF2B5EF4-FFF2-40B4-BE49-F238E27FC236}">
                <a16:creationId xmlns:a16="http://schemas.microsoft.com/office/drawing/2014/main" id="{099D4F51-2387-4E28-9117-BF0A3FCFAD19}"/>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760AF633-88EF-4640-B443-5D25B93ABAC7}"/>
              </a:ext>
            </a:extLst>
          </p:cNvPr>
          <p:cNvSpPr>
            <a:spLocks noGrp="1"/>
          </p:cNvSpPr>
          <p:nvPr>
            <p:ph type="body" sz="quarter" idx="1"/>
          </p:nvPr>
        </p:nvSpPr>
        <p:spPr/>
        <p:txBody>
          <a:bodyPr/>
          <a:lstStyle/>
          <a:p>
            <a:endParaRPr lang="en-IN"/>
          </a:p>
        </p:txBody>
      </p:sp>
    </p:spTree>
    <p:extLst>
      <p:ext uri="{BB962C8B-B14F-4D97-AF65-F5344CB8AC3E}">
        <p14:creationId xmlns:p14="http://schemas.microsoft.com/office/powerpoint/2010/main" val="31895272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Batch no : 25"/>
          <p:cNvSpPr txBox="1">
            <a:spLocks noGrp="1"/>
          </p:cNvSpPr>
          <p:nvPr>
            <p:ph type="title"/>
          </p:nvPr>
        </p:nvSpPr>
        <p:spPr>
          <a:xfrm>
            <a:off x="514350" y="203200"/>
            <a:ext cx="9180116" cy="1556247"/>
          </a:xfrm>
          <a:prstGeom prst="rect">
            <a:avLst/>
          </a:prstGeom>
        </p:spPr>
        <p:txBody>
          <a:bodyPr>
            <a:normAutofit fontScale="90000"/>
          </a:bodyPr>
          <a:lstStyle>
            <a:lvl1pPr>
              <a:defRPr>
                <a:solidFill>
                  <a:srgbClr val="000000"/>
                </a:solidFill>
              </a:defRPr>
            </a:lvl1pPr>
          </a:lstStyle>
          <a:p>
            <a:pPr>
              <a:defRPr>
                <a:solidFill>
                  <a:srgbClr val="535353"/>
                </a:solidFill>
              </a:defRPr>
            </a:pPr>
            <a:r>
              <a:rPr b="1" dirty="0">
                <a:solidFill>
                  <a:srgbClr val="000000"/>
                </a:solidFill>
              </a:rPr>
              <a:t>Batch</a:t>
            </a:r>
            <a:r>
              <a:rPr dirty="0">
                <a:solidFill>
                  <a:srgbClr val="000000"/>
                </a:solidFill>
              </a:rPr>
              <a:t> </a:t>
            </a:r>
            <a:r>
              <a:rPr b="1" dirty="0">
                <a:solidFill>
                  <a:srgbClr val="000000"/>
                </a:solidFill>
              </a:rPr>
              <a:t>no</a:t>
            </a:r>
            <a:r>
              <a:rPr dirty="0">
                <a:solidFill>
                  <a:srgbClr val="000000"/>
                </a:solidFill>
              </a:rPr>
              <a:t> : 25</a:t>
            </a:r>
          </a:p>
        </p:txBody>
      </p:sp>
      <p:sp>
        <p:nvSpPr>
          <p:cNvPr id="123" name="S. Srikanth - 18241A04A1…"/>
          <p:cNvSpPr txBox="1">
            <a:spLocks noGrp="1"/>
          </p:cNvSpPr>
          <p:nvPr>
            <p:ph type="body" idx="1"/>
          </p:nvPr>
        </p:nvSpPr>
        <p:spPr>
          <a:xfrm>
            <a:off x="555327" y="2331045"/>
            <a:ext cx="23273346" cy="10470555"/>
          </a:xfrm>
          <a:prstGeom prst="rect">
            <a:avLst/>
          </a:prstGeom>
        </p:spPr>
        <p:txBody>
          <a:bodyPr anchor="t"/>
          <a:lstStyle/>
          <a:p>
            <a:pPr marL="714502" indent="-714502" defTabSz="800735">
              <a:lnSpc>
                <a:spcPct val="100000"/>
              </a:lnSpc>
              <a:spcBef>
                <a:spcPts val="6300"/>
              </a:spcBef>
              <a:buClr>
                <a:srgbClr val="535353"/>
              </a:buClr>
              <a:defRPr sz="6208">
                <a:latin typeface="Arial Unicode MS"/>
                <a:ea typeface="Arial Unicode MS"/>
                <a:cs typeface="Arial Unicode MS"/>
                <a:sym typeface="Arial Unicode MS"/>
              </a:defRPr>
            </a:pPr>
            <a:r>
              <a:rPr dirty="0"/>
              <a:t>S. Srikanth - 18241A04A1</a:t>
            </a:r>
          </a:p>
          <a:p>
            <a:pPr marL="714502" indent="-714502" defTabSz="800735">
              <a:lnSpc>
                <a:spcPct val="100000"/>
              </a:lnSpc>
              <a:spcBef>
                <a:spcPts val="6300"/>
              </a:spcBef>
              <a:buClr>
                <a:srgbClr val="535353"/>
              </a:buClr>
              <a:defRPr sz="6208">
                <a:latin typeface="Arial Unicode MS"/>
                <a:ea typeface="Arial Unicode MS"/>
                <a:cs typeface="Arial Unicode MS"/>
                <a:sym typeface="Arial Unicode MS"/>
              </a:defRPr>
            </a:pPr>
            <a:r>
              <a:rPr dirty="0"/>
              <a:t>V. Sanjeev ram - 18241A04B9</a:t>
            </a:r>
          </a:p>
          <a:p>
            <a:pPr marL="714502" indent="-714502" defTabSz="800735">
              <a:lnSpc>
                <a:spcPct val="100000"/>
              </a:lnSpc>
              <a:spcBef>
                <a:spcPts val="6300"/>
              </a:spcBef>
              <a:buClr>
                <a:srgbClr val="535353"/>
              </a:buClr>
              <a:defRPr sz="6208">
                <a:latin typeface="Arial Unicode MS"/>
                <a:ea typeface="Arial Unicode MS"/>
                <a:cs typeface="Arial Unicode MS"/>
                <a:sym typeface="Arial Unicode MS"/>
              </a:defRPr>
            </a:pPr>
            <a:r>
              <a:rPr dirty="0"/>
              <a:t>A. Adarsh </a:t>
            </a:r>
            <a:r>
              <a:rPr dirty="0" err="1"/>
              <a:t>rao</a:t>
            </a:r>
            <a:r>
              <a:rPr dirty="0"/>
              <a:t> - 18241A0461</a:t>
            </a:r>
          </a:p>
          <a:p>
            <a:pPr marL="714502" indent="-714502" defTabSz="800735">
              <a:lnSpc>
                <a:spcPct val="100000"/>
              </a:lnSpc>
              <a:spcBef>
                <a:spcPts val="6300"/>
              </a:spcBef>
              <a:buClr>
                <a:srgbClr val="535353"/>
              </a:buClr>
              <a:defRPr sz="6208">
                <a:latin typeface="Arial Unicode MS"/>
                <a:ea typeface="Arial Unicode MS"/>
                <a:cs typeface="Arial Unicode MS"/>
                <a:sym typeface="Arial Unicode MS"/>
              </a:defRPr>
            </a:pPr>
            <a:r>
              <a:rPr dirty="0"/>
              <a:t>G. Akash - 19245A0413</a:t>
            </a:r>
          </a:p>
          <a:p>
            <a:pPr marL="714502" indent="-714502" defTabSz="800735">
              <a:lnSpc>
                <a:spcPct val="100000"/>
              </a:lnSpc>
              <a:spcBef>
                <a:spcPts val="6300"/>
              </a:spcBef>
              <a:buSzPct val="30000"/>
              <a:buBlip>
                <a:blip r:embed="rId2"/>
              </a:buBlip>
              <a:defRPr sz="6208">
                <a:solidFill>
                  <a:srgbClr val="000000"/>
                </a:solidFill>
                <a:latin typeface="Arial Unicode MS"/>
                <a:ea typeface="Arial Unicode MS"/>
                <a:cs typeface="Arial Unicode MS"/>
                <a:sym typeface="Arial Unicode MS"/>
              </a:defRPr>
            </a:pPr>
            <a:endParaRPr dirty="0"/>
          </a:p>
          <a:p>
            <a:pPr marL="714502" indent="-714502" defTabSz="800735">
              <a:lnSpc>
                <a:spcPct val="100000"/>
              </a:lnSpc>
              <a:spcBef>
                <a:spcPts val="6300"/>
              </a:spcBef>
              <a:buSzPct val="30000"/>
              <a:buBlip>
                <a:blip r:embed="rId2"/>
              </a:buBlip>
              <a:defRPr sz="6208">
                <a:solidFill>
                  <a:srgbClr val="000000"/>
                </a:solidFill>
                <a:latin typeface="Arial Unicode MS"/>
                <a:ea typeface="Arial Unicode MS"/>
                <a:cs typeface="Arial Unicode MS"/>
                <a:sym typeface="Arial Unicode MS"/>
              </a:defRPr>
            </a:pPr>
            <a:r>
              <a:rPr dirty="0"/>
              <a:t>Guided by : A. </a:t>
            </a:r>
            <a:r>
              <a:rPr dirty="0" err="1"/>
              <a:t>Sireesha</a:t>
            </a:r>
            <a:r>
              <a:rPr dirty="0"/>
              <a:t> (Asst . Professor , GRIET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89997B-587F-456B-A663-403DE03DB7A4}"/>
              </a:ext>
            </a:extLst>
          </p:cNvPr>
          <p:cNvSpPr>
            <a:spLocks noGrp="1"/>
          </p:cNvSpPr>
          <p:nvPr>
            <p:ph type="pic" idx="21"/>
          </p:nvPr>
        </p:nvSpPr>
        <p:spPr/>
      </p:sp>
      <p:sp>
        <p:nvSpPr>
          <p:cNvPr id="3" name="Title 2">
            <a:extLst>
              <a:ext uri="{FF2B5EF4-FFF2-40B4-BE49-F238E27FC236}">
                <a16:creationId xmlns:a16="http://schemas.microsoft.com/office/drawing/2014/main" id="{6CA61BED-E515-4B54-80EA-FCDDF067B6A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4F35E0B4-44F7-41CF-AD74-2A21B7BFA2CE}"/>
              </a:ext>
            </a:extLst>
          </p:cNvPr>
          <p:cNvSpPr>
            <a:spLocks noGrp="1"/>
          </p:cNvSpPr>
          <p:nvPr>
            <p:ph type="body" sz="quarter" idx="1"/>
          </p:nvPr>
        </p:nvSpPr>
        <p:spPr/>
        <p:txBody>
          <a:bodyPr/>
          <a:lstStyle/>
          <a:p>
            <a:endParaRPr lang="en-IN"/>
          </a:p>
        </p:txBody>
      </p:sp>
    </p:spTree>
    <p:extLst>
      <p:ext uri="{BB962C8B-B14F-4D97-AF65-F5344CB8AC3E}">
        <p14:creationId xmlns:p14="http://schemas.microsoft.com/office/powerpoint/2010/main" val="2228619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bjectives"/>
          <p:cNvSpPr txBox="1">
            <a:spLocks noGrp="1"/>
          </p:cNvSpPr>
          <p:nvPr>
            <p:ph type="title"/>
          </p:nvPr>
        </p:nvSpPr>
        <p:spPr>
          <a:xfrm>
            <a:off x="914400" y="1842425"/>
            <a:ext cx="8690670" cy="2729575"/>
          </a:xfrm>
          <a:prstGeom prst="rect">
            <a:avLst/>
          </a:prstGeom>
        </p:spPr>
        <p:txBody>
          <a:bodyPr/>
          <a:lstStyle>
            <a:lvl1pPr>
              <a:defRPr>
                <a:solidFill>
                  <a:srgbClr val="000000"/>
                </a:solidFill>
              </a:defRPr>
            </a:lvl1pPr>
          </a:lstStyle>
          <a:p>
            <a:r>
              <a:rPr b="1" dirty="0"/>
              <a:t>Objectives</a:t>
            </a:r>
          </a:p>
        </p:txBody>
      </p:sp>
      <p:sp>
        <p:nvSpPr>
          <p:cNvPr id="126" name="Adaptive traffic lights based on density of the road…"/>
          <p:cNvSpPr txBox="1">
            <a:spLocks noGrp="1"/>
          </p:cNvSpPr>
          <p:nvPr>
            <p:ph type="body" idx="1"/>
          </p:nvPr>
        </p:nvSpPr>
        <p:spPr>
          <a:xfrm>
            <a:off x="376932" y="2907704"/>
            <a:ext cx="23346668" cy="9792296"/>
          </a:xfrm>
          <a:prstGeom prst="rect">
            <a:avLst/>
          </a:prstGeom>
        </p:spPr>
        <p:txBody>
          <a:bodyPr/>
          <a:lstStyle/>
          <a:p>
            <a:r>
              <a:rPr dirty="0"/>
              <a:t>Adaptive traffic lights based on density of the road</a:t>
            </a:r>
          </a:p>
          <a:p>
            <a:r>
              <a:rPr dirty="0"/>
              <a:t>Traffic light priority control for emergency vehicles like ambulance , fire trucks , police vehicles etc.</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LITERATURE</a:t>
            </a:r>
            <a:r>
              <a:rPr lang="en-US" dirty="0"/>
              <a:t> </a:t>
            </a:r>
            <a:r>
              <a:rPr lang="en-US" b="1" dirty="0"/>
              <a:t>SURVEY-I</a:t>
            </a:r>
            <a:endParaRPr lang="en-IN" b="1" dirty="0"/>
          </a:p>
        </p:txBody>
      </p:sp>
      <p:sp>
        <p:nvSpPr>
          <p:cNvPr id="6" name="Text Placeholder 5"/>
          <p:cNvSpPr>
            <a:spLocks noGrp="1"/>
          </p:cNvSpPr>
          <p:nvPr>
            <p:ph type="body" idx="1"/>
          </p:nvPr>
        </p:nvSpPr>
        <p:spPr/>
        <p:txBody>
          <a:bodyPr>
            <a:normAutofit fontScale="77500" lnSpcReduction="20000"/>
          </a:bodyPr>
          <a:lstStyle/>
          <a:p>
            <a:r>
              <a:rPr lang="en-US" dirty="0"/>
              <a:t>Author </a:t>
            </a:r>
            <a:r>
              <a:rPr lang="en-US" dirty="0" err="1"/>
              <a:t>WuHejun</a:t>
            </a:r>
            <a:r>
              <a:rPr lang="en-US" dirty="0"/>
              <a:t> &amp; Miao </a:t>
            </a:r>
            <a:r>
              <a:rPr lang="en-US" dirty="0" err="1"/>
              <a:t>Changyun</a:t>
            </a:r>
            <a:r>
              <a:rPr lang="en-US" dirty="0"/>
              <a:t>, discussed a traffic system in which wireless sensor network is used for traffic light control. It uses an adaptive traffic light control algorithm which works in three steps: vehicle detection, determination of green light sequence and calculation of light length. Vehicle detection detects and calculates traffic information in real-time. Green light sequence determination uses the traffic information to determine the next green light to the case in the most need. Light length calculation determines how long the green light will last for. This algorithm maximizes the traffic throughput and minimizing average waiting time at an intersection The problem with this system is that it is suitable to control traffic light in single intersection but it is not able to investigate traffic control problem of multi intersection.</a:t>
            </a:r>
            <a:endParaRPr lang="en-IN" dirty="0"/>
          </a:p>
        </p:txBody>
      </p:sp>
    </p:spTree>
    <p:extLst>
      <p:ext uri="{BB962C8B-B14F-4D97-AF65-F5344CB8AC3E}">
        <p14:creationId xmlns:p14="http://schemas.microsoft.com/office/powerpoint/2010/main" val="17681507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LITERATURE</a:t>
            </a:r>
            <a:r>
              <a:rPr lang="en-US" dirty="0"/>
              <a:t> </a:t>
            </a:r>
            <a:r>
              <a:rPr lang="en-US" b="1" dirty="0"/>
              <a:t>SURVEY-II</a:t>
            </a:r>
            <a:endParaRPr lang="en-IN" b="1" dirty="0"/>
          </a:p>
        </p:txBody>
      </p:sp>
      <p:sp>
        <p:nvSpPr>
          <p:cNvPr id="3" name="Text Placeholder 2"/>
          <p:cNvSpPr>
            <a:spLocks noGrp="1"/>
          </p:cNvSpPr>
          <p:nvPr>
            <p:ph type="body" idx="1"/>
          </p:nvPr>
        </p:nvSpPr>
        <p:spPr/>
        <p:txBody>
          <a:bodyPr>
            <a:normAutofit fontScale="62500" lnSpcReduction="20000"/>
          </a:bodyPr>
          <a:lstStyle/>
          <a:p>
            <a:r>
              <a:rPr lang="en-US" dirty="0"/>
              <a:t>Author Beijing, China Dongguan discussed Intelligent traffic light control system is design which is based on traffic flow is and uses camera, video capture module, software based on DSP , traffic light controller module and various group of traffic light. Camera used in this system captures real-time images of the various intersection, main software processes this images captures by camera module, and finally the processed digital video signals will is transmitted to the main DSP module, this processed signal is used to calculate traffic flow. The main DSP module uses this video signals instantaneously controls traffic light through the data sent by traffic light controller module according to the flow of traffic at the intersection, and hence increases the no. of capacity of vehicles crossing through the intersection. This system gives very correct detection of traffic flow and controlling traffic light will improve the intersection nodes crossing capacity, But as it uses hardware devices like camera and will increases the complexity as if the camera is not working properly and not capturing videos properly then the generated result will not give proper signal to the traffic controller module and this may create a problem and also the digital signal may take more time to process.</a:t>
            </a:r>
            <a:endParaRPr lang="en-IN" dirty="0"/>
          </a:p>
        </p:txBody>
      </p:sp>
    </p:spTree>
    <p:extLst>
      <p:ext uri="{BB962C8B-B14F-4D97-AF65-F5344CB8AC3E}">
        <p14:creationId xmlns:p14="http://schemas.microsoft.com/office/powerpoint/2010/main" val="2219719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LITERATURE</a:t>
            </a:r>
            <a:r>
              <a:rPr lang="en-US" dirty="0"/>
              <a:t> </a:t>
            </a:r>
            <a:r>
              <a:rPr lang="en-US" b="1" dirty="0"/>
              <a:t>SURVEY-III</a:t>
            </a:r>
            <a:endParaRPr lang="en-IN" b="1" dirty="0"/>
          </a:p>
        </p:txBody>
      </p:sp>
      <p:sp>
        <p:nvSpPr>
          <p:cNvPr id="3" name="Text Placeholder 2"/>
          <p:cNvSpPr>
            <a:spLocks noGrp="1"/>
          </p:cNvSpPr>
          <p:nvPr>
            <p:ph type="body" idx="1"/>
          </p:nvPr>
        </p:nvSpPr>
        <p:spPr/>
        <p:txBody>
          <a:bodyPr>
            <a:normAutofit fontScale="85000" lnSpcReduction="10000"/>
          </a:bodyPr>
          <a:lstStyle/>
          <a:p>
            <a:r>
              <a:rPr lang="en-US" dirty="0"/>
              <a:t>Author Josiane </a:t>
            </a:r>
            <a:r>
              <a:rPr lang="en-US" dirty="0" err="1"/>
              <a:t>Nzouonta</a:t>
            </a:r>
            <a:r>
              <a:rPr lang="en-US" dirty="0"/>
              <a:t>, Neeraj </a:t>
            </a:r>
            <a:r>
              <a:rPr lang="en-US" dirty="0" err="1"/>
              <a:t>Rajgure</a:t>
            </a:r>
            <a:r>
              <a:rPr lang="en-US" dirty="0"/>
              <a:t>, Guiling (Grace) Wang discussed the various model for ITS(Intelligent Transport system) for traffic control an Intelligent transportation systems (ITS) is the system which is widely used. ITS uses real-time forecasting of data. ITS uses various data forecasting model for forecasting data to their user. This real time data is a key for ITS system. This data need to be gather in every short-term condition of traffic at different lanes or intersection. For the collecting this real time data forecasting models is used This forecasting models provides the ability to collect or gather this short-term real data, and  also supports proactive traffic transportation management and travel information services.</a:t>
            </a:r>
            <a:endParaRPr lang="en-IN" dirty="0"/>
          </a:p>
        </p:txBody>
      </p:sp>
    </p:spTree>
    <p:extLst>
      <p:ext uri="{BB962C8B-B14F-4D97-AF65-F5344CB8AC3E}">
        <p14:creationId xmlns:p14="http://schemas.microsoft.com/office/powerpoint/2010/main" val="41801565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EXISTING</a:t>
            </a:r>
            <a:r>
              <a:rPr lang="en-IN" dirty="0"/>
              <a:t> </a:t>
            </a:r>
            <a:r>
              <a:rPr lang="en-IN" b="1" dirty="0"/>
              <a:t>SYSTEM</a:t>
            </a:r>
          </a:p>
        </p:txBody>
      </p:sp>
      <p:sp>
        <p:nvSpPr>
          <p:cNvPr id="3" name="Text Placeholder 2"/>
          <p:cNvSpPr>
            <a:spLocks noGrp="1"/>
          </p:cNvSpPr>
          <p:nvPr>
            <p:ph type="body" idx="1"/>
          </p:nvPr>
        </p:nvSpPr>
        <p:spPr/>
        <p:txBody>
          <a:bodyPr>
            <a:normAutofit fontScale="77500" lnSpcReduction="20000"/>
          </a:bodyPr>
          <a:lstStyle/>
          <a:p>
            <a:r>
              <a:rPr lang="en-US" dirty="0"/>
              <a:t>The existing systems have human interference and the timing of the signals is of long period and no proper solution given for emergency vehicles.</a:t>
            </a:r>
          </a:p>
          <a:p>
            <a:r>
              <a:rPr lang="en-US" dirty="0"/>
              <a:t>The absence of a comparison of vehicle concentrations in different portions of the road at a junction, despite the presence of a set time period of signal operation.</a:t>
            </a:r>
          </a:p>
          <a:p>
            <a:r>
              <a:rPr lang="en-US" dirty="0"/>
              <a:t>Even if the road is vacant and without vehicles, a fixed time period of green signal is received, which is of no value. Because there is no regular flow of vehicles from all roads at the intersection, this might result in significant traffic congestion. Human irritability rises, which could be one of the main causes of traffic offences like jumping red lights, speeding, and so on.</a:t>
            </a:r>
            <a:endParaRPr lang="en-IN" dirty="0"/>
          </a:p>
        </p:txBody>
      </p:sp>
    </p:spTree>
    <p:extLst>
      <p:ext uri="{BB962C8B-B14F-4D97-AF65-F5344CB8AC3E}">
        <p14:creationId xmlns:p14="http://schemas.microsoft.com/office/powerpoint/2010/main" val="1865859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3" y="283882"/>
            <a:ext cx="22360965" cy="2351742"/>
          </a:xfrm>
        </p:spPr>
        <p:txBody>
          <a:bodyPr/>
          <a:lstStyle/>
          <a:p>
            <a:r>
              <a:rPr lang="en-US" b="1" dirty="0"/>
              <a:t>Proposed</a:t>
            </a:r>
            <a:r>
              <a:rPr lang="en-US" dirty="0"/>
              <a:t> </a:t>
            </a:r>
            <a:r>
              <a:rPr lang="en-US" b="1" dirty="0"/>
              <a:t>system</a:t>
            </a:r>
            <a:endParaRPr lang="en-IN" b="1" dirty="0"/>
          </a:p>
        </p:txBody>
      </p:sp>
      <p:sp>
        <p:nvSpPr>
          <p:cNvPr id="3" name="Text Placeholder 2"/>
          <p:cNvSpPr>
            <a:spLocks noGrp="1"/>
          </p:cNvSpPr>
          <p:nvPr>
            <p:ph type="body" idx="1"/>
          </p:nvPr>
        </p:nvSpPr>
        <p:spPr>
          <a:xfrm>
            <a:off x="519952" y="2635624"/>
            <a:ext cx="23203647" cy="10064376"/>
          </a:xfrm>
        </p:spPr>
        <p:txBody>
          <a:bodyPr>
            <a:normAutofit fontScale="47500" lnSpcReduction="20000"/>
          </a:bodyPr>
          <a:lstStyle/>
          <a:p>
            <a:r>
              <a:rPr lang="en-US" dirty="0"/>
              <a:t>Various technologies have been proposed so far for real time adaptive traffic control system. Technologies like inductive looping and load cells requires in ground installation which increases deployment and maintenance cost. Individual systems have drawbacks which are needed to be solved to improve the efficiency of the system. In proposed system we have provided solution to adaptive congestion control mechanism.</a:t>
            </a:r>
          </a:p>
          <a:p>
            <a:r>
              <a:rPr lang="en-US" dirty="0"/>
              <a:t>Here Raspberry pi is our intelligent IOT gateway which performs the task of processing. We have used IR sensors for traffic density detection. A pair of transmitter and receiver performs this task of density detection. Pi-camera is used to capture images which is then processed using </a:t>
            </a:r>
            <a:r>
              <a:rPr lang="en-US" dirty="0" err="1"/>
              <a:t>openCV</a:t>
            </a:r>
            <a:r>
              <a:rPr lang="en-US" dirty="0"/>
              <a:t> to helmet detection. In addition to it RFID is used to detect entry of any emergency vehicle like fire brigade or ambulance.</a:t>
            </a:r>
          </a:p>
          <a:p>
            <a:r>
              <a:rPr lang="en-US" dirty="0"/>
              <a:t>The complete prototype can be divided into three modules – congestion control, emergency vehicle detection and reporting of stolen automobiles. One of the major drawback of existing traffic control system is that it is static. The proposed module gives green path time which is a function of traffic density. Traffic density is calculated by using a hybrid approach i.e. IR sensors and Image processing</a:t>
            </a:r>
          </a:p>
          <a:p>
            <a:r>
              <a:rPr lang="en-US" dirty="0"/>
              <a:t>The proposed model provides solution to the growing traffic congestion problem and can effectively replace the existing traditional methodologies or traffic control system. Since the green path time is a function of the traffic density it could be varied with the varying traffic densities and conditions. Clearance time calculation is adaptive and intelligent, in addition to this prioritization for emergency vehicles</a:t>
            </a:r>
            <a:endParaRPr lang="en-IN" dirty="0"/>
          </a:p>
        </p:txBody>
      </p:sp>
    </p:spTree>
    <p:extLst>
      <p:ext uri="{BB962C8B-B14F-4D97-AF65-F5344CB8AC3E}">
        <p14:creationId xmlns:p14="http://schemas.microsoft.com/office/powerpoint/2010/main" val="14680226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66700"/>
            <a:ext cx="23050500" cy="3436620"/>
          </a:xfrm>
        </p:spPr>
        <p:txBody>
          <a:bodyPr/>
          <a:lstStyle/>
          <a:p>
            <a:r>
              <a:rPr lang="en-IN" b="1" dirty="0"/>
              <a:t>Block</a:t>
            </a:r>
            <a:r>
              <a:rPr lang="en-IN" dirty="0"/>
              <a:t> </a:t>
            </a:r>
            <a:r>
              <a:rPr lang="en-IN" b="1" dirty="0"/>
              <a:t>Diagram</a:t>
            </a:r>
          </a:p>
        </p:txBody>
      </p:sp>
      <p:sp>
        <p:nvSpPr>
          <p:cNvPr id="3" name="Text Placeholder 2"/>
          <p:cNvSpPr>
            <a:spLocks noGrp="1"/>
          </p:cNvSpPr>
          <p:nvPr>
            <p:ph type="body" idx="1"/>
          </p:nvPr>
        </p:nvSpPr>
        <p:spPr/>
        <p:txBody>
          <a:bodyPr/>
          <a:lstStyle/>
          <a:p>
            <a:pPr marL="0" indent="0">
              <a:buNone/>
            </a:pPr>
            <a:r>
              <a:rPr lang="en-IN" dirty="0"/>
              <a:t> </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17" y="3841518"/>
            <a:ext cx="10087466" cy="9607782"/>
          </a:xfrm>
          <a:prstGeom prst="rect">
            <a:avLst/>
          </a:prstGeom>
        </p:spPr>
      </p:pic>
    </p:spTree>
    <p:extLst>
      <p:ext uri="{BB962C8B-B14F-4D97-AF65-F5344CB8AC3E}">
        <p14:creationId xmlns:p14="http://schemas.microsoft.com/office/powerpoint/2010/main" val="3749644037"/>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230</TotalTime>
  <Words>1536</Words>
  <Application>Microsoft Office PowerPoint</Application>
  <PresentationFormat>Custom</PresentationFormat>
  <Paragraphs>74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Unicode MS</vt:lpstr>
      <vt:lpstr>Gill Sans Light</vt:lpstr>
      <vt:lpstr>Helvetica Neue</vt:lpstr>
      <vt:lpstr>Microsoft Sans Serif</vt:lpstr>
      <vt:lpstr>Times Roman</vt:lpstr>
      <vt:lpstr>Showroom</vt:lpstr>
      <vt:lpstr>Automated Adaptive IR based Traffic Control </vt:lpstr>
      <vt:lpstr>Batch no : 25</vt:lpstr>
      <vt:lpstr>Objectives</vt:lpstr>
      <vt:lpstr>LITERATURE SURVEY-I</vt:lpstr>
      <vt:lpstr>LITERATURE SURVEY-II</vt:lpstr>
      <vt:lpstr>LITERATURE SURVEY-III</vt:lpstr>
      <vt:lpstr>EXISTING SYSTEM</vt:lpstr>
      <vt:lpstr>Proposed system</vt:lpstr>
      <vt:lpstr>Block Diagram</vt:lpstr>
      <vt:lpstr>Introduction</vt:lpstr>
      <vt:lpstr>Hardware requirements</vt:lpstr>
      <vt:lpstr>Steps of approach</vt:lpstr>
      <vt:lpstr>Steps of approach</vt:lpstr>
      <vt:lpstr>Raspberry pi</vt:lpstr>
      <vt:lpstr>                                                                                    IR SENSOR      </vt:lpstr>
      <vt:lpstr>RF Transmitter And receiver     </vt:lpstr>
      <vt:lpstr>Circuit design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adaptive machine learning based traffic controller</dc:title>
  <cp:lastModifiedBy>ram77vundavalli@gmail.com</cp:lastModifiedBy>
  <cp:revision>24</cp:revision>
  <dcterms:modified xsi:type="dcterms:W3CDTF">2022-01-04T11:14:10Z</dcterms:modified>
</cp:coreProperties>
</file>